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58"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2" d="100"/>
          <a:sy n="112" d="100"/>
        </p:scale>
        <p:origin x="4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9/8/20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9/8/20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9/8/20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9/8/20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9/8/20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9/8/20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9/8/20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9/8/20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9/8/20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9/8/20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9/8/20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2.pacific.edu/sis/culture/pub/1.6.2-_the_four_level_of_cul.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125730" y="2088961"/>
            <a:ext cx="9372600" cy="1798732"/>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The four levels of cultural awareness</a:t>
            </a:r>
          </a:p>
        </p:txBody>
      </p:sp>
      <p:sp>
        <p:nvSpPr>
          <p:cNvPr id="3" name="TextBox 2"/>
          <p:cNvSpPr txBox="1"/>
          <p:nvPr/>
        </p:nvSpPr>
        <p:spPr>
          <a:xfrm>
            <a:off x="256540" y="4699460"/>
            <a:ext cx="6932815" cy="1938992"/>
          </a:xfrm>
          <a:prstGeom prst="rect">
            <a:avLst/>
          </a:prstGeom>
          <a:noFill/>
        </p:spPr>
        <p:txBody>
          <a:bodyPr wrap="square" rtlCol="0">
            <a:spAutoFit/>
          </a:bodyPr>
          <a:lstStyle/>
          <a:p>
            <a:r>
              <a:rPr lang="en-US" sz="1200" dirty="0">
                <a:solidFill>
                  <a:schemeClr val="bg1"/>
                </a:solidFill>
                <a:latin typeface="Acumin Pro" panose="020B0504020202020204" pitchFamily="34" charset="77"/>
              </a:rPr>
              <a:t>Adapted by Lindsey Macdonald and Annette Benson from the following:</a:t>
            </a:r>
          </a:p>
          <a:p>
            <a:endParaRPr lang="en-US" sz="1200" dirty="0">
              <a:solidFill>
                <a:schemeClr val="bg1"/>
              </a:solidFill>
              <a:latin typeface="Acumin Pro" panose="020B0504020202020204" pitchFamily="34" charset="77"/>
            </a:endParaRPr>
          </a:p>
          <a:p>
            <a:r>
              <a:rPr lang="en-US" sz="1200" dirty="0">
                <a:solidFill>
                  <a:schemeClr val="bg1"/>
                </a:solidFill>
                <a:latin typeface="Acumin Pro" panose="020B0504020202020204" pitchFamily="34" charset="77"/>
              </a:rPr>
              <a:t>Howell, W.S. (1982). </a:t>
            </a:r>
            <a:r>
              <a:rPr lang="en-US" sz="1200" i="1" dirty="0">
                <a:solidFill>
                  <a:schemeClr val="bg1"/>
                </a:solidFill>
                <a:latin typeface="Acumin Pro" panose="020B0504020202020204" pitchFamily="34" charset="77"/>
              </a:rPr>
              <a:t>The empathic communicator</a:t>
            </a:r>
            <a:r>
              <a:rPr lang="en-US" sz="1200" dirty="0">
                <a:solidFill>
                  <a:schemeClr val="bg1"/>
                </a:solidFill>
                <a:latin typeface="Acumin Pro" panose="020B0504020202020204" pitchFamily="34" charset="77"/>
              </a:rPr>
              <a:t>. Waveland Press Inc.</a:t>
            </a:r>
          </a:p>
          <a:p>
            <a:endParaRPr lang="en-US" sz="1200" dirty="0">
              <a:solidFill>
                <a:schemeClr val="bg1"/>
              </a:solidFill>
              <a:latin typeface="Acumin Pro" panose="020B0504020202020204" pitchFamily="34" charset="77"/>
            </a:endParaRPr>
          </a:p>
          <a:p>
            <a:r>
              <a:rPr lang="en-US" sz="1200" dirty="0">
                <a:solidFill>
                  <a:schemeClr val="bg1"/>
                </a:solidFill>
                <a:latin typeface="Acumin Pro" panose="020B0504020202020204" pitchFamily="34" charset="77"/>
              </a:rPr>
              <a:t>University of the Pacific, School of International Studies. (n.d.). </a:t>
            </a:r>
            <a:r>
              <a:rPr lang="en-US" sz="1200" i="1" dirty="0">
                <a:solidFill>
                  <a:schemeClr val="bg1"/>
                </a:solidFill>
                <a:latin typeface="Acumin Pro" panose="020B0504020202020204" pitchFamily="34" charset="77"/>
              </a:rPr>
              <a:t>The four levels of cultural awareness.</a:t>
            </a:r>
            <a:r>
              <a:rPr lang="en-US" sz="1200" dirty="0">
                <a:solidFill>
                  <a:schemeClr val="bg1"/>
                </a:solidFill>
                <a:latin typeface="Acumin Pro" panose="020B0504020202020204" pitchFamily="34" charset="77"/>
              </a:rPr>
              <a:t> In What's up with culture? (1.7.2). </a:t>
            </a:r>
            <a:r>
              <a:rPr lang="en-US" sz="1200" dirty="0">
                <a:solidFill>
                  <a:schemeClr val="bg1"/>
                </a:solidFill>
                <a:latin typeface="Acumin Pro" panose="020B0504020202020204" pitchFamily="34" charset="77"/>
                <a:hlinkClick r:id="rId4">
                  <a:extLst>
                    <a:ext uri="{A12FA001-AC4F-418D-AE19-62706E023703}">
                      <ahyp:hlinkClr xmlns:ahyp="http://schemas.microsoft.com/office/drawing/2018/hyperlinkcolor" val="tx"/>
                    </a:ext>
                  </a:extLst>
                </a:hlinkClick>
              </a:rPr>
              <a:t>https://www2.pacific.edu/sis/culture/pub/1.6.2-_the_four_level_of_cul.htm</a:t>
            </a:r>
            <a:endParaRPr lang="en-US" sz="1200" dirty="0">
              <a:solidFill>
                <a:schemeClr val="bg1"/>
              </a:solidFill>
              <a:latin typeface="Acumin Pro" panose="020B0504020202020204" pitchFamily="34" charset="77"/>
            </a:endParaRPr>
          </a:p>
          <a:p>
            <a:endParaRPr lang="en-US" sz="1200" dirty="0">
              <a:solidFill>
                <a:schemeClr val="bg1"/>
              </a:solidFill>
              <a:latin typeface="Acumin Pro" panose="020B0504020202020204" pitchFamily="34" charset="77"/>
            </a:endParaRPr>
          </a:p>
          <a:p>
            <a:r>
              <a:rPr lang="en-US" sz="1200" i="1" dirty="0">
                <a:solidFill>
                  <a:schemeClr val="bg1"/>
                </a:solidFill>
                <a:latin typeface="Acumin Pro" panose="020B0504020202020204" pitchFamily="34" charset="77"/>
              </a:rPr>
              <a:t>Note</a:t>
            </a:r>
            <a:r>
              <a:rPr lang="en-US" sz="1200" dirty="0">
                <a:solidFill>
                  <a:schemeClr val="bg1"/>
                </a:solidFill>
                <a:latin typeface="Acumin Pro" panose="020B0504020202020204" pitchFamily="34" charset="77"/>
              </a:rPr>
              <a:t>: The Four Levels of Cultural Awareness are based on the Four Stages of Competence attributed to Martin M. Broadwell’s “Four Levels of Teaching.”</a:t>
            </a: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462213"/>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The Levels:</a:t>
            </a:r>
          </a:p>
          <a:p>
            <a:endParaRPr lang="en-US" sz="2000"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Unconscious Incompetence</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Conscious Incompetence</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Conscious Competence</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Unconscious Competence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2882" y="157610"/>
              <a:ext cx="8042006"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Four levels of Cultural Awareness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4616648"/>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Unconscious Incompetence:</a:t>
            </a:r>
          </a:p>
          <a:p>
            <a:endParaRPr lang="en-US" sz="2000" dirty="0">
              <a:solidFill>
                <a:srgbClr val="495455"/>
              </a:solidFill>
              <a:latin typeface="Acumin Pro" panose="020B0504020202020204" pitchFamily="34" charset="77"/>
              <a:ea typeface="Arial" charset="0"/>
              <a:cs typeface="Arial" charset="0"/>
            </a:endParaRPr>
          </a:p>
          <a:p>
            <a:pPr marL="457200" indent="-4572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Unaware of cultural differences</a:t>
            </a:r>
          </a:p>
          <a:p>
            <a:pPr marL="457200" indent="-4572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Don’t realize you’re making cultural mistakes while interacting with individuals from other cultures</a:t>
            </a:r>
          </a:p>
          <a:p>
            <a:endParaRPr lang="en-US" sz="2000" dirty="0">
              <a:solidFill>
                <a:srgbClr val="495455"/>
              </a:solidFill>
              <a:latin typeface="Acumin Pro" panose="020B0504020202020204" pitchFamily="34" charset="77"/>
              <a:ea typeface="Arial" charset="0"/>
              <a:cs typeface="Arial" charset="0"/>
            </a:endParaRPr>
          </a:p>
          <a:p>
            <a:r>
              <a:rPr lang="en-US" sz="2000" b="1" dirty="0">
                <a:solidFill>
                  <a:srgbClr val="495455"/>
                </a:solidFill>
                <a:latin typeface="Acumin Pro" panose="020B0504020202020204" pitchFamily="34" charset="77"/>
                <a:ea typeface="Arial" charset="0"/>
                <a:cs typeface="Arial" charset="0"/>
              </a:rPr>
              <a:t>Conscious Incompetence: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Realize that there are cultural differences but don’t know what they are or how to navigate them</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Realize you’re making mistakes while interacting with individuals from other cultures, but you don’t understand the nuances of those cultural behaviors/expectations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Worry that you won’t be able to figure it out</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2882" y="157610"/>
              <a:ext cx="8042006"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Four levels of Cultural Awareness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76164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4616648"/>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Conscious Competence:</a:t>
            </a:r>
          </a:p>
          <a:p>
            <a:endParaRPr lang="en-US" sz="2000" dirty="0">
              <a:solidFill>
                <a:srgbClr val="495455"/>
              </a:solidFill>
              <a:latin typeface="Acumin Pro" panose="020B0504020202020204" pitchFamily="34" charset="77"/>
              <a:ea typeface="Arial" charset="0"/>
              <a:cs typeface="Arial" charset="0"/>
            </a:endParaRPr>
          </a:p>
          <a:p>
            <a:pPr marL="457200" indent="-4572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Realize that cultural differences exist, know what they are, and attempt to make adjustments when you’re interacting with individuals from a different culture</a:t>
            </a:r>
          </a:p>
          <a:p>
            <a:pPr marL="457200" indent="-4572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Still have to make a conscious effort to change your behavior</a:t>
            </a:r>
          </a:p>
          <a:p>
            <a:pPr marL="457200" indent="-4572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Still aren’t completely comfortable and worry about making mistakes</a:t>
            </a:r>
          </a:p>
          <a:p>
            <a:endParaRPr lang="en-US" sz="2000" dirty="0">
              <a:solidFill>
                <a:srgbClr val="495455"/>
              </a:solidFill>
              <a:latin typeface="Acumin Pro" panose="020B0504020202020204" pitchFamily="34" charset="77"/>
              <a:ea typeface="Arial" charset="0"/>
              <a:cs typeface="Arial" charset="0"/>
            </a:endParaRPr>
          </a:p>
          <a:p>
            <a:r>
              <a:rPr lang="en-US" sz="2000" b="1" dirty="0">
                <a:solidFill>
                  <a:srgbClr val="495455"/>
                </a:solidFill>
                <a:latin typeface="Acumin Pro" panose="020B0504020202020204" pitchFamily="34" charset="77"/>
                <a:ea typeface="Arial" charset="0"/>
                <a:cs typeface="Arial" charset="0"/>
              </a:rPr>
              <a:t>Unconscious Competence: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Don’t have to think about the cultural differences between you and others any longer</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Behaving in a culturally appropriate way comes natural to you and you no longer have to think through every move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2882" y="157610"/>
              <a:ext cx="8042006"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Four levels of Cultural Awareness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62114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47857" y="1990276"/>
            <a:ext cx="8485113" cy="3077766"/>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Let’s think about from the perspective of an everyday activity/skill that you have developed: tying your shoes!</a:t>
            </a:r>
          </a:p>
          <a:p>
            <a:endParaRPr lang="en-US" sz="2000" b="1"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As a small child, you don’t understand the function of shoelaces and maybe aren’t even aware that some shoes have laces at all (maybe your parents put you in Velcro shoes)</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In that case, you would be experiencing </a:t>
            </a:r>
            <a:r>
              <a:rPr lang="en-US" sz="2000" b="1" dirty="0">
                <a:solidFill>
                  <a:srgbClr val="495455"/>
                </a:solidFill>
                <a:latin typeface="Acumin Pro" panose="020B0504020202020204" pitchFamily="34" charset="77"/>
                <a:ea typeface="Arial" charset="0"/>
                <a:cs typeface="Arial" charset="0"/>
              </a:rPr>
              <a:t>unconscious incompetence.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2882" y="157610"/>
              <a:ext cx="8042006"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Four levels of Cultural Awareness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59834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3925" y="2044005"/>
            <a:ext cx="8485113" cy="2769989"/>
          </a:xfrm>
          <a:prstGeom prst="rect">
            <a:avLst/>
          </a:prstGeom>
          <a:noFill/>
        </p:spPr>
        <p:txBody>
          <a:bodyPr wrap="square" rtlCol="0">
            <a:spAutoFit/>
          </a:bodyPr>
          <a:lstStyle/>
          <a:p>
            <a:pPr marL="457200" indent="-457200">
              <a:buFont typeface="+mj-lt"/>
              <a:buAutoNum type="arabicPeriod" startAt="2"/>
            </a:pPr>
            <a:r>
              <a:rPr lang="en-US" sz="2000" dirty="0">
                <a:solidFill>
                  <a:srgbClr val="495455"/>
                </a:solidFill>
                <a:latin typeface="Acumin Pro" panose="020B0504020202020204" pitchFamily="34" charset="77"/>
                <a:ea typeface="Arial" charset="0"/>
                <a:cs typeface="Arial" charset="0"/>
              </a:rPr>
              <a:t>You’ve grown a bit and now you know that some shoes have laces. You know those laces have to be tied in a certain way in order for the shoe to stay on and fit your foot properly, but you aren’t sure how to go about tying them. You worry that you’ll be in a situation where your shoe will come untied and no one will be there to to tie it for you.</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In that case, you would be experiencing </a:t>
            </a:r>
            <a:r>
              <a:rPr lang="en-US" sz="2000" b="1" dirty="0">
                <a:solidFill>
                  <a:srgbClr val="495455"/>
                </a:solidFill>
                <a:latin typeface="Acumin Pro" panose="020B0504020202020204" pitchFamily="34" charset="77"/>
                <a:ea typeface="Arial" charset="0"/>
                <a:cs typeface="Arial" charset="0"/>
              </a:rPr>
              <a:t>conscious incompetence.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2882" y="157610"/>
              <a:ext cx="8042006"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Four levels of Cultural Awareness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3700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2162876"/>
            <a:ext cx="8485113" cy="2154436"/>
          </a:xfrm>
          <a:prstGeom prst="rect">
            <a:avLst/>
          </a:prstGeom>
          <a:noFill/>
        </p:spPr>
        <p:txBody>
          <a:bodyPr wrap="square" rtlCol="0">
            <a:spAutoFit/>
          </a:bodyPr>
          <a:lstStyle/>
          <a:p>
            <a:pPr marL="457200" indent="-457200">
              <a:buFont typeface="+mj-lt"/>
              <a:buAutoNum type="arabicPeriod" startAt="3"/>
            </a:pPr>
            <a:r>
              <a:rPr lang="en-US" sz="2000" dirty="0">
                <a:solidFill>
                  <a:srgbClr val="495455"/>
                </a:solidFill>
                <a:latin typeface="Acumin Pro" panose="020B0504020202020204" pitchFamily="34" charset="77"/>
                <a:ea typeface="Arial" charset="0"/>
                <a:cs typeface="Arial" charset="0"/>
              </a:rPr>
              <a:t>You now know how to tie your shoes, but you must do it slowly and have to walk through the instructions that your parent gave you every time you tie them.</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In that case, you would be experiencing </a:t>
            </a:r>
            <a:r>
              <a:rPr lang="en-US" sz="2000" b="1" dirty="0">
                <a:solidFill>
                  <a:srgbClr val="495455"/>
                </a:solidFill>
                <a:latin typeface="Acumin Pro" panose="020B0504020202020204" pitchFamily="34" charset="77"/>
                <a:ea typeface="Arial" charset="0"/>
                <a:cs typeface="Arial" charset="0"/>
              </a:rPr>
              <a:t>conscious competence.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2882" y="157610"/>
              <a:ext cx="8042006"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Four levels of Cultural Awareness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01231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2310360"/>
            <a:ext cx="8485113" cy="1846659"/>
          </a:xfrm>
          <a:prstGeom prst="rect">
            <a:avLst/>
          </a:prstGeom>
          <a:noFill/>
        </p:spPr>
        <p:txBody>
          <a:bodyPr wrap="square" rtlCol="0">
            <a:spAutoFit/>
          </a:bodyPr>
          <a:lstStyle/>
          <a:p>
            <a:pPr marL="457200" indent="-457200">
              <a:buFont typeface="+mj-lt"/>
              <a:buAutoNum type="arabicPeriod" startAt="4"/>
            </a:pPr>
            <a:r>
              <a:rPr lang="en-US" sz="2000" dirty="0">
                <a:solidFill>
                  <a:srgbClr val="495455"/>
                </a:solidFill>
                <a:latin typeface="Acumin Pro" panose="020B0504020202020204" pitchFamily="34" charset="77"/>
                <a:ea typeface="Arial" charset="0"/>
                <a:cs typeface="Arial" charset="0"/>
              </a:rPr>
              <a:t>You can now just bend down and quickly tie your shoes without giving the task any thought. It has become muscle memory for you. </a:t>
            </a:r>
          </a:p>
          <a:p>
            <a:endParaRPr lang="en-US" sz="2000"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In that case, you would be experiencing </a:t>
            </a:r>
            <a:r>
              <a:rPr lang="en-US" sz="2000" b="1" dirty="0">
                <a:solidFill>
                  <a:srgbClr val="495455"/>
                </a:solidFill>
                <a:latin typeface="Acumin Pro" panose="020B0504020202020204" pitchFamily="34" charset="77"/>
                <a:ea typeface="Arial" charset="0"/>
                <a:cs typeface="Arial" charset="0"/>
              </a:rPr>
              <a:t>unconscious competence.</a:t>
            </a:r>
          </a:p>
          <a:p>
            <a:pPr marL="457200" indent="-457200">
              <a:buFont typeface="+mj-lt"/>
              <a:buAutoNum type="arabicPeriod"/>
            </a:pPr>
            <a:endParaRPr lang="en-US" sz="20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Myriad Pro" panose="020B0503030403020204" pitchFamily="34" charset="0"/>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2882" y="157610"/>
              <a:ext cx="8042006"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Four levels of Cultural Awareness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32981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349" y="1130909"/>
            <a:ext cx="9552161" cy="5324535"/>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Now, let’s apply this model in terms of culture. Get into small groups and discuss how someone in the following situation might behave at the four different levels of cultural awareness:</a:t>
            </a:r>
          </a:p>
          <a:p>
            <a:endParaRPr lang="en-US" sz="2000" b="1"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ea typeface="Arial" charset="0"/>
                <a:cs typeface="Arial" charset="0"/>
              </a:rPr>
              <a:t>A student from the United States is studying abroad in Spain for an entire semester. Since they will be living in an apartment, they will periodically need to shop for groceries and other essentials. This may seem like a simple task, but they will be immersed in a new culture and will therefore have to learn how to navigate new cultural expectations and behaviors in everyday situations.</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How might someone who is at the level of </a:t>
            </a:r>
            <a:r>
              <a:rPr lang="en-US" sz="2000" b="1" dirty="0">
                <a:solidFill>
                  <a:srgbClr val="495455"/>
                </a:solidFill>
                <a:latin typeface="Acumin Pro" panose="020B0504020202020204" pitchFamily="34" charset="77"/>
                <a:ea typeface="Arial" charset="0"/>
                <a:cs typeface="Arial" charset="0"/>
              </a:rPr>
              <a:t>unconscious incompetence </a:t>
            </a:r>
            <a:r>
              <a:rPr lang="en-US" sz="2000" dirty="0">
                <a:solidFill>
                  <a:srgbClr val="495455"/>
                </a:solidFill>
                <a:latin typeface="Acumin Pro" panose="020B0504020202020204" pitchFamily="34" charset="77"/>
                <a:ea typeface="Arial" charset="0"/>
                <a:cs typeface="Arial" charset="0"/>
              </a:rPr>
              <a:t>think and behave in this situation? What would it take to get them to the next level?</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How might someone who is at the level of </a:t>
            </a:r>
            <a:r>
              <a:rPr lang="en-US" sz="2000" b="1" dirty="0">
                <a:solidFill>
                  <a:srgbClr val="495455"/>
                </a:solidFill>
                <a:latin typeface="Acumin Pro" panose="020B0504020202020204" pitchFamily="34" charset="77"/>
                <a:ea typeface="Arial" charset="0"/>
                <a:cs typeface="Arial" charset="0"/>
              </a:rPr>
              <a:t>conscious incompetence </a:t>
            </a:r>
            <a:r>
              <a:rPr lang="en-US" sz="2000" dirty="0">
                <a:solidFill>
                  <a:srgbClr val="495455"/>
                </a:solidFill>
                <a:latin typeface="Acumin Pro" panose="020B0504020202020204" pitchFamily="34" charset="77"/>
                <a:ea typeface="Arial" charset="0"/>
                <a:cs typeface="Arial" charset="0"/>
              </a:rPr>
              <a:t>think and behave in this situation? What would it take to get them to the next level?</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How might someone who is at the level of </a:t>
            </a:r>
            <a:r>
              <a:rPr lang="en-US" sz="2000" b="1" dirty="0">
                <a:solidFill>
                  <a:srgbClr val="495455"/>
                </a:solidFill>
                <a:latin typeface="Acumin Pro" panose="020B0504020202020204" pitchFamily="34" charset="77"/>
                <a:ea typeface="Arial" charset="0"/>
                <a:cs typeface="Arial" charset="0"/>
              </a:rPr>
              <a:t>conscious competence </a:t>
            </a:r>
            <a:r>
              <a:rPr lang="en-US" sz="2000" dirty="0">
                <a:solidFill>
                  <a:srgbClr val="495455"/>
                </a:solidFill>
                <a:latin typeface="Acumin Pro" panose="020B0504020202020204" pitchFamily="34" charset="77"/>
                <a:ea typeface="Arial" charset="0"/>
                <a:cs typeface="Arial" charset="0"/>
              </a:rPr>
              <a:t>think and behave in this situation? What would it take to get them to the next level?</a:t>
            </a:r>
            <a:endParaRPr lang="en-US" sz="1400" dirty="0">
              <a:solidFill>
                <a:srgbClr val="495455"/>
              </a:solidFill>
              <a:latin typeface="Myriad Pro" panose="020B0503030403020204" pitchFamily="34" charset="0"/>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How might someone who is at the level of </a:t>
            </a:r>
            <a:r>
              <a:rPr lang="en-US" sz="2000" b="1" dirty="0">
                <a:solidFill>
                  <a:srgbClr val="495455"/>
                </a:solidFill>
                <a:latin typeface="Acumin Pro" panose="020B0504020202020204" pitchFamily="34" charset="77"/>
                <a:ea typeface="Arial" charset="0"/>
                <a:cs typeface="Arial" charset="0"/>
              </a:rPr>
              <a:t>unconscious competence </a:t>
            </a:r>
            <a:r>
              <a:rPr lang="en-US" sz="2000" dirty="0">
                <a:solidFill>
                  <a:srgbClr val="495455"/>
                </a:solidFill>
                <a:latin typeface="Acumin Pro" panose="020B0504020202020204" pitchFamily="34" charset="77"/>
                <a:ea typeface="Arial" charset="0"/>
                <a:cs typeface="Arial" charset="0"/>
              </a:rPr>
              <a:t>think and behave in this situation?</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3892882" y="157610"/>
              <a:ext cx="8042006"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The Four levels of Cultural Awareness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96031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789</Words>
  <Application>Microsoft Macintosh PowerPoint</Application>
  <PresentationFormat>Widescreen</PresentationFormat>
  <Paragraphs>62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22</cp:revision>
  <dcterms:created xsi:type="dcterms:W3CDTF">2018-08-27T14:09:00Z</dcterms:created>
  <dcterms:modified xsi:type="dcterms:W3CDTF">2020-09-08T14:36:44Z</dcterms:modified>
</cp:coreProperties>
</file>